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docMetadata/LabelInfo.xml" ContentType="application/vnd.ms-office.classificationlabel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8" r:id="rId3"/>
    <p:sldId id="269" r:id="rId4"/>
    <p:sldId id="270" r:id="rId5"/>
    <p:sldId id="271" r:id="rId6"/>
    <p:sldId id="275" r:id="rId7"/>
    <p:sldId id="276" r:id="rId8"/>
    <p:sldId id="274" r:id="rId9"/>
    <p:sldId id="277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944" autoAdjust="0"/>
    <p:restoredTop sz="94879" autoAdjust="0"/>
  </p:normalViewPr>
  <p:slideViewPr>
    <p:cSldViewPr snapToGrid="0">
      <p:cViewPr>
        <p:scale>
          <a:sx n="94" d="100"/>
          <a:sy n="94" d="100"/>
        </p:scale>
        <p:origin x="-566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9D825-32CC-4E43-822B-97532C3B20E2}" type="doc">
      <dgm:prSet loTypeId="urn:microsoft.com/office/officeart/2005/8/layout/pyramid1" loCatId="pyramid" qsTypeId="urn:microsoft.com/office/officeart/2005/8/quickstyle/3d4" qsCatId="3D" csTypeId="urn:microsoft.com/office/officeart/2005/8/colors/accent1_3" csCatId="accent1" phldr="1"/>
      <dgm:spPr/>
    </dgm:pt>
    <dgm:pt modelId="{9E6D148F-9599-4088-8628-CAFF38A62C51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Федеральный уровень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758FE8-FA78-49CD-9F29-A2535773C1FC}" type="parTrans" cxnId="{6AA8A73D-77BC-4926-8428-456032286313}">
      <dgm:prSet/>
      <dgm:spPr/>
      <dgm:t>
        <a:bodyPr/>
        <a:lstStyle/>
        <a:p>
          <a:endParaRPr lang="ru-RU"/>
        </a:p>
      </dgm:t>
    </dgm:pt>
    <dgm:pt modelId="{DE19470D-A984-4D40-90E1-8AE0483D5A68}" type="sibTrans" cxnId="{6AA8A73D-77BC-4926-8428-456032286313}">
      <dgm:prSet/>
      <dgm:spPr/>
      <dgm:t>
        <a:bodyPr/>
        <a:lstStyle/>
        <a:p>
          <a:endParaRPr lang="ru-RU"/>
        </a:p>
      </dgm:t>
    </dgm:pt>
    <dgm:pt modelId="{5469DA82-0B71-471C-A3AB-F3DE41384CBD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Муниципальный уровень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15651-3B31-4EF6-8D64-4B408A25632F}" type="parTrans" cxnId="{E2140599-5AAF-45EB-832E-82F22A4EF559}">
      <dgm:prSet/>
      <dgm:spPr/>
      <dgm:t>
        <a:bodyPr/>
        <a:lstStyle/>
        <a:p>
          <a:endParaRPr lang="ru-RU"/>
        </a:p>
      </dgm:t>
    </dgm:pt>
    <dgm:pt modelId="{157C3693-52AE-4A01-833C-E87E1167A91A}" type="sibTrans" cxnId="{E2140599-5AAF-45EB-832E-82F22A4EF559}">
      <dgm:prSet/>
      <dgm:spPr/>
      <dgm:t>
        <a:bodyPr/>
        <a:lstStyle/>
        <a:p>
          <a:endParaRPr lang="ru-RU"/>
        </a:p>
      </dgm:t>
    </dgm:pt>
    <dgm:pt modelId="{79552EEA-5AC1-4269-94D7-49A93710CB27}">
      <dgm:prSet phldrT="[Текст]" custT="1"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образовательного учреждения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0EC6C8-50AD-4E2A-AF71-8F98218FFB80}" type="parTrans" cxnId="{5168387C-CD88-424D-A8E6-08F5E551DBB9}">
      <dgm:prSet/>
      <dgm:spPr/>
      <dgm:t>
        <a:bodyPr/>
        <a:lstStyle/>
        <a:p>
          <a:endParaRPr lang="ru-RU"/>
        </a:p>
      </dgm:t>
    </dgm:pt>
    <dgm:pt modelId="{AB9F486B-0A9F-4F13-AF0F-753ABED29701}" type="sibTrans" cxnId="{5168387C-CD88-424D-A8E6-08F5E551DBB9}">
      <dgm:prSet/>
      <dgm:spPr/>
      <dgm:t>
        <a:bodyPr/>
        <a:lstStyle/>
        <a:p>
          <a:endParaRPr lang="ru-RU"/>
        </a:p>
      </dgm:t>
    </dgm:pt>
    <dgm:pt modelId="{8A84769E-66AC-48A8-BB68-BA8787CDAD9D}" type="pres">
      <dgm:prSet presAssocID="{7EB9D825-32CC-4E43-822B-97532C3B20E2}" presName="Name0" presStyleCnt="0">
        <dgm:presLayoutVars>
          <dgm:dir/>
          <dgm:animLvl val="lvl"/>
          <dgm:resizeHandles val="exact"/>
        </dgm:presLayoutVars>
      </dgm:prSet>
      <dgm:spPr/>
    </dgm:pt>
    <dgm:pt modelId="{E044CD03-04AB-44F2-B20D-AC79054080A6}" type="pres">
      <dgm:prSet presAssocID="{9E6D148F-9599-4088-8628-CAFF38A62C51}" presName="Name8" presStyleCnt="0"/>
      <dgm:spPr/>
    </dgm:pt>
    <dgm:pt modelId="{854AD11A-7495-4E59-AF8A-942BA719FECB}" type="pres">
      <dgm:prSet presAssocID="{9E6D148F-9599-4088-8628-CAFF38A62C51}" presName="level" presStyleLbl="node1" presStyleIdx="0" presStyleCnt="3" custScaleY="950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73C2B-43AC-4FEE-9FE7-622D26AA873E}" type="pres">
      <dgm:prSet presAssocID="{9E6D148F-9599-4088-8628-CAFF38A62C5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6EBBF-803E-4818-9C64-F2D96ED700DE}" type="pres">
      <dgm:prSet presAssocID="{5469DA82-0B71-471C-A3AB-F3DE41384CBD}" presName="Name8" presStyleCnt="0"/>
      <dgm:spPr/>
    </dgm:pt>
    <dgm:pt modelId="{6ABC2ED6-BF6F-40A7-A115-84E7FC05BC48}" type="pres">
      <dgm:prSet presAssocID="{5469DA82-0B71-471C-A3AB-F3DE41384CB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25F63-DCC9-454B-8ED8-553E7528265F}" type="pres">
      <dgm:prSet presAssocID="{5469DA82-0B71-471C-A3AB-F3DE41384C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2FE7A-68E5-431E-BBE4-F8168285926F}" type="pres">
      <dgm:prSet presAssocID="{79552EEA-5AC1-4269-94D7-49A93710CB27}" presName="Name8" presStyleCnt="0"/>
      <dgm:spPr/>
    </dgm:pt>
    <dgm:pt modelId="{EC0EF39B-6FD8-40F0-A8A0-EEE99870F64E}" type="pres">
      <dgm:prSet presAssocID="{79552EEA-5AC1-4269-94D7-49A93710CB27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24591-3F2E-4CB5-9AB7-26A002BC20B7}" type="pres">
      <dgm:prSet presAssocID="{79552EEA-5AC1-4269-94D7-49A93710CB2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270A06-C383-4D90-B4E2-4B1F050A6BCD}" type="presOf" srcId="{5469DA82-0B71-471C-A3AB-F3DE41384CBD}" destId="{04C25F63-DCC9-454B-8ED8-553E7528265F}" srcOrd="1" destOrd="0" presId="urn:microsoft.com/office/officeart/2005/8/layout/pyramid1"/>
    <dgm:cxn modelId="{9278DB49-3E8A-4F6C-A8EB-B0FE54CCCE3F}" type="presOf" srcId="{79552EEA-5AC1-4269-94D7-49A93710CB27}" destId="{ED224591-3F2E-4CB5-9AB7-26A002BC20B7}" srcOrd="1" destOrd="0" presId="urn:microsoft.com/office/officeart/2005/8/layout/pyramid1"/>
    <dgm:cxn modelId="{8C771B83-CFE2-48AC-B0BE-3FACBE503A94}" type="presOf" srcId="{9E6D148F-9599-4088-8628-CAFF38A62C51}" destId="{E3273C2B-43AC-4FEE-9FE7-622D26AA873E}" srcOrd="1" destOrd="0" presId="urn:microsoft.com/office/officeart/2005/8/layout/pyramid1"/>
    <dgm:cxn modelId="{166170B8-5983-44F8-9BAB-4DAE2CA0F5D6}" type="presOf" srcId="{5469DA82-0B71-471C-A3AB-F3DE41384CBD}" destId="{6ABC2ED6-BF6F-40A7-A115-84E7FC05BC48}" srcOrd="0" destOrd="0" presId="urn:microsoft.com/office/officeart/2005/8/layout/pyramid1"/>
    <dgm:cxn modelId="{E2140599-5AAF-45EB-832E-82F22A4EF559}" srcId="{7EB9D825-32CC-4E43-822B-97532C3B20E2}" destId="{5469DA82-0B71-471C-A3AB-F3DE41384CBD}" srcOrd="1" destOrd="0" parTransId="{A6715651-3B31-4EF6-8D64-4B408A25632F}" sibTransId="{157C3693-52AE-4A01-833C-E87E1167A91A}"/>
    <dgm:cxn modelId="{5168387C-CD88-424D-A8E6-08F5E551DBB9}" srcId="{7EB9D825-32CC-4E43-822B-97532C3B20E2}" destId="{79552EEA-5AC1-4269-94D7-49A93710CB27}" srcOrd="2" destOrd="0" parTransId="{CE0EC6C8-50AD-4E2A-AF71-8F98218FFB80}" sibTransId="{AB9F486B-0A9F-4F13-AF0F-753ABED29701}"/>
    <dgm:cxn modelId="{6AA8A73D-77BC-4926-8428-456032286313}" srcId="{7EB9D825-32CC-4E43-822B-97532C3B20E2}" destId="{9E6D148F-9599-4088-8628-CAFF38A62C51}" srcOrd="0" destOrd="0" parTransId="{5A758FE8-FA78-49CD-9F29-A2535773C1FC}" sibTransId="{DE19470D-A984-4D40-90E1-8AE0483D5A68}"/>
    <dgm:cxn modelId="{1677DE4B-2AF9-4D0C-9A05-BBD8AC858A19}" type="presOf" srcId="{7EB9D825-32CC-4E43-822B-97532C3B20E2}" destId="{8A84769E-66AC-48A8-BB68-BA8787CDAD9D}" srcOrd="0" destOrd="0" presId="urn:microsoft.com/office/officeart/2005/8/layout/pyramid1"/>
    <dgm:cxn modelId="{114CC422-03A3-45A0-B36C-CCF92CA8C1B4}" type="presOf" srcId="{79552EEA-5AC1-4269-94D7-49A93710CB27}" destId="{EC0EF39B-6FD8-40F0-A8A0-EEE99870F64E}" srcOrd="0" destOrd="0" presId="urn:microsoft.com/office/officeart/2005/8/layout/pyramid1"/>
    <dgm:cxn modelId="{5F261AFE-E41B-4441-B462-79F914573ED0}" type="presOf" srcId="{9E6D148F-9599-4088-8628-CAFF38A62C51}" destId="{854AD11A-7495-4E59-AF8A-942BA719FECB}" srcOrd="0" destOrd="0" presId="urn:microsoft.com/office/officeart/2005/8/layout/pyramid1"/>
    <dgm:cxn modelId="{41A7E7FE-B368-4816-B81D-F83B05F222BD}" type="presParOf" srcId="{8A84769E-66AC-48A8-BB68-BA8787CDAD9D}" destId="{E044CD03-04AB-44F2-B20D-AC79054080A6}" srcOrd="0" destOrd="0" presId="urn:microsoft.com/office/officeart/2005/8/layout/pyramid1"/>
    <dgm:cxn modelId="{8885966A-69C3-42B2-9CC0-45E960E18873}" type="presParOf" srcId="{E044CD03-04AB-44F2-B20D-AC79054080A6}" destId="{854AD11A-7495-4E59-AF8A-942BA719FECB}" srcOrd="0" destOrd="0" presId="urn:microsoft.com/office/officeart/2005/8/layout/pyramid1"/>
    <dgm:cxn modelId="{07B3C82D-C61A-4B59-B415-B9D4D080A175}" type="presParOf" srcId="{E044CD03-04AB-44F2-B20D-AC79054080A6}" destId="{E3273C2B-43AC-4FEE-9FE7-622D26AA873E}" srcOrd="1" destOrd="0" presId="urn:microsoft.com/office/officeart/2005/8/layout/pyramid1"/>
    <dgm:cxn modelId="{71ACB28B-4310-4F9E-9321-9D693420F267}" type="presParOf" srcId="{8A84769E-66AC-48A8-BB68-BA8787CDAD9D}" destId="{A296EBBF-803E-4818-9C64-F2D96ED700DE}" srcOrd="1" destOrd="0" presId="urn:microsoft.com/office/officeart/2005/8/layout/pyramid1"/>
    <dgm:cxn modelId="{FB7E2857-6620-4466-8E37-A656D01267DF}" type="presParOf" srcId="{A296EBBF-803E-4818-9C64-F2D96ED700DE}" destId="{6ABC2ED6-BF6F-40A7-A115-84E7FC05BC48}" srcOrd="0" destOrd="0" presId="urn:microsoft.com/office/officeart/2005/8/layout/pyramid1"/>
    <dgm:cxn modelId="{AEB1A005-7AE6-4508-8AF1-24E4643FC940}" type="presParOf" srcId="{A296EBBF-803E-4818-9C64-F2D96ED700DE}" destId="{04C25F63-DCC9-454B-8ED8-553E7528265F}" srcOrd="1" destOrd="0" presId="urn:microsoft.com/office/officeart/2005/8/layout/pyramid1"/>
    <dgm:cxn modelId="{5B7ABE66-6790-4369-9549-FCEBF5C5B944}" type="presParOf" srcId="{8A84769E-66AC-48A8-BB68-BA8787CDAD9D}" destId="{BB02FE7A-68E5-431E-BBE4-F8168285926F}" srcOrd="2" destOrd="0" presId="urn:microsoft.com/office/officeart/2005/8/layout/pyramid1"/>
    <dgm:cxn modelId="{39996D3D-1093-4CBA-A1D8-B62FF4A64AE8}" type="presParOf" srcId="{BB02FE7A-68E5-431E-BBE4-F8168285926F}" destId="{EC0EF39B-6FD8-40F0-A8A0-EEE99870F64E}" srcOrd="0" destOrd="0" presId="urn:microsoft.com/office/officeart/2005/8/layout/pyramid1"/>
    <dgm:cxn modelId="{3CB21E99-10B4-473B-BC11-15682429E7D2}" type="presParOf" srcId="{BB02FE7A-68E5-431E-BBE4-F8168285926F}" destId="{ED224591-3F2E-4CB5-9AB7-26A002BC20B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AD11A-7495-4E59-AF8A-942BA719FECB}">
      <dsp:nvSpPr>
        <dsp:cNvPr id="0" name=""/>
        <dsp:cNvSpPr/>
      </dsp:nvSpPr>
      <dsp:spPr>
        <a:xfrm>
          <a:off x="1708518" y="0"/>
          <a:ext cx="1623400" cy="1389128"/>
        </a:xfrm>
        <a:prstGeom prst="trapezoid">
          <a:avLst>
            <a:gd name="adj" fmla="val 58432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Федеральный уровень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8518" y="0"/>
        <a:ext cx="1623400" cy="1389128"/>
      </dsp:txXfrm>
    </dsp:sp>
    <dsp:sp modelId="{6ABC2ED6-BF6F-40A7-A115-84E7FC05BC48}">
      <dsp:nvSpPr>
        <dsp:cNvPr id="0" name=""/>
        <dsp:cNvSpPr/>
      </dsp:nvSpPr>
      <dsp:spPr>
        <a:xfrm>
          <a:off x="854259" y="1389128"/>
          <a:ext cx="3331919" cy="1461963"/>
        </a:xfrm>
        <a:prstGeom prst="trapezoid">
          <a:avLst>
            <a:gd name="adj" fmla="val 58432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Муниципальный уровень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37345" y="1389128"/>
        <a:ext cx="2165747" cy="1461963"/>
      </dsp:txXfrm>
    </dsp:sp>
    <dsp:sp modelId="{EC0EF39B-6FD8-40F0-A8A0-EEE99870F64E}">
      <dsp:nvSpPr>
        <dsp:cNvPr id="0" name=""/>
        <dsp:cNvSpPr/>
      </dsp:nvSpPr>
      <dsp:spPr>
        <a:xfrm>
          <a:off x="0" y="2851091"/>
          <a:ext cx="5040437" cy="1461963"/>
        </a:xfrm>
        <a:prstGeom prst="trapezoid">
          <a:avLst>
            <a:gd name="adj" fmla="val 58432"/>
          </a:avLst>
        </a:prstGeom>
        <a:solidFill>
          <a:schemeClr val="accent1">
            <a:shade val="80000"/>
            <a:hueOff val="71886"/>
            <a:satOff val="-7139"/>
            <a:lumOff val="27280"/>
            <a:alphaOff val="0"/>
          </a:schemeClr>
        </a:solidFill>
        <a:ln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Уровень образовательного учреждения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82076" y="2851091"/>
        <a:ext cx="3276284" cy="1461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0F37A4CE-17BB-4BB2-AC7B-97495293E2AC}" type="datetimeFigureOut">
              <a:rPr lang="ru-RU" smtClean="0"/>
              <a:pPr rtl="0"/>
              <a:t>26.11.2024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BE0EF92D-82DD-4142-BCE8-036B91487D2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2C86C8F5-2FDA-4718-81AA-24F4816BBD56}" type="datetimeFigureOut">
              <a:rPr lang="ru-RU" smtClean="0"/>
              <a:pPr rtl="0"/>
              <a:t>26.11.2024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58EC616-C518-4358-9496-6C33B2F5FA56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58EC616-C518-4358-9496-6C33B2F5FA56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396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58EC616-C518-4358-9496-6C33B2F5FA56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289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rtlCol="0" anchor="b"/>
          <a:lstStyle>
            <a:lvl1pPr>
              <a:lnSpc>
                <a:spcPct val="100000"/>
              </a:lnSpc>
              <a:defRPr lang="ru-RU" sz="50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lang="ru-RU"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pc="400" baseline="0"/>
            </a:lvl1pPr>
          </a:lstStyle>
          <a:p>
            <a:pPr rtl="0"/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=""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rtlCol="0"/>
          <a:lstStyle>
            <a:lvl1pPr>
              <a:defRPr lang="ru-RU">
                <a:noFill/>
              </a:defRPr>
            </a:lvl1pPr>
            <a:lvl2pPr>
              <a:defRPr lang="ru-RU">
                <a:noFill/>
              </a:defRPr>
            </a:lvl2pPr>
            <a:lvl3pPr>
              <a:defRPr lang="ru-RU">
                <a:noFill/>
              </a:defRPr>
            </a:lvl3pPr>
            <a:lvl4pPr>
              <a:defRPr lang="ru-RU">
                <a:noFill/>
              </a:defRPr>
            </a:lvl4pPr>
            <a:lvl5pPr>
              <a:defRPr lang="ru-RU">
                <a:noFill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1278060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ение изображения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rtlCol="0" anchor="ctr"/>
          <a:lstStyle>
            <a:lvl1pPr algn="l">
              <a:defRPr lang="ru-RU"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pc="400" baseline="0"/>
            </a:lvl1pPr>
          </a:lstStyle>
          <a:p>
            <a:pPr rtl="0"/>
            <a:endParaRPr lang="ru-RU" dirty="0"/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 rtlCol="0" anchor="ctr"/>
          <a:lstStyle>
            <a:lvl1pPr marL="285750" indent="-28575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ru-RU" sz="1600" cap="none" spc="50" baseline="0">
                <a:latin typeface="+mn-lt"/>
              </a:defRPr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=""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pc="400" baseline="0"/>
            </a:lvl1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23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1220C40-4EC0-BFB1-D615-1455BA15A0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3684897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78B9A4D3-8D91-4865-B422-5F60885A73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5FEA1AD-EC70-422F-BADD-FCA14BF9D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C84996E-63EA-4C88-816A-3AE158BB5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CA09893-F9A1-4FA2-A462-C1C443EC3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29FBC17-744B-4367-90B4-20C9CDBD18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9FD6CCE-53EA-424C-A29B-35A77F782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A1ADC218-9303-4431-8BD2-4D5F9C19A2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4F724929-97F8-4988-BD69-D86CAA6950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F80FEF08-1FB7-46B4-AB6B-D672A96A71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2">
            <a:extLst>
              <a:ext uri="{FF2B5EF4-FFF2-40B4-BE49-F238E27FC236}">
                <a16:creationId xmlns=""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075688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8" name="Текст 22">
            <a:extLst>
              <a:ext uri="{FF2B5EF4-FFF2-40B4-BE49-F238E27FC236}">
                <a16:creationId xmlns=""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578608"/>
            <a:ext cx="2251564" cy="31089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=""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2075688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baseline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0" name="Текст 22">
            <a:extLst>
              <a:ext uri="{FF2B5EF4-FFF2-40B4-BE49-F238E27FC236}">
                <a16:creationId xmlns=""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578608"/>
            <a:ext cx="2251564" cy="31089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1" name="Текст 22">
            <a:extLst>
              <a:ext uri="{FF2B5EF4-FFF2-40B4-BE49-F238E27FC236}">
                <a16:creationId xmlns=""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2075688"/>
            <a:ext cx="2251564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baseline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=""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578608"/>
            <a:ext cx="2251564" cy="31089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=""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398264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baseline="0">
                <a:solidFill>
                  <a:schemeClr val="accent1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=""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31089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=""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398264"/>
            <a:ext cx="2251562" cy="498496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baseline="0">
                <a:solidFill>
                  <a:schemeClr val="accent3"/>
                </a:solidFill>
                <a:latin typeface="Segoe UI" panose="020B0502040204020203" pitchFamily="34" charset="0"/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=""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31089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="" xmlns:a16="http://schemas.microsoft.com/office/drawing/2014/main" id="{0E574CD7-C8A6-4F56-81B4-F72FB22E0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50FC7994-2504-4FF9-81F5-24405FEF06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6783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 пятью столбцами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78101351-79F8-4AD7-A22B-E7AFB1C69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5B7BBE6-4278-4E33-9044-72A2E0C0E4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00E549E-0E7C-4599-B51C-97AA7E525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F7C507F-AD4D-47B6-88C3-C1D0154FB7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EA0266B1-BBD1-44C0-8D4C-4E651D320B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71BB1CE-E3FA-4E7F-A54B-3FB675098A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=""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2304"/>
            <a:ext cx="1826631" cy="776287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lang="ru-RU" sz="1800" cap="all" normalizeH="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29" name="Текст 22">
            <a:extLst>
              <a:ext uri="{FF2B5EF4-FFF2-40B4-BE49-F238E27FC236}">
                <a16:creationId xmlns=""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429000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2" name="Текст 22">
            <a:extLst>
              <a:ext uri="{FF2B5EF4-FFF2-40B4-BE49-F238E27FC236}">
                <a16:creationId xmlns=""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32304"/>
            <a:ext cx="1826631" cy="776287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lang="ru-RU" sz="18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3" name="Текст 22">
            <a:extLst>
              <a:ext uri="{FF2B5EF4-FFF2-40B4-BE49-F238E27FC236}">
                <a16:creationId xmlns=""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429000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4" name="Текст 22">
            <a:extLst>
              <a:ext uri="{FF2B5EF4-FFF2-40B4-BE49-F238E27FC236}">
                <a16:creationId xmlns=""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2304"/>
            <a:ext cx="1826631" cy="776287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lang="ru-RU" sz="18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5" name="Текст 22">
            <a:extLst>
              <a:ext uri="{FF2B5EF4-FFF2-40B4-BE49-F238E27FC236}">
                <a16:creationId xmlns=""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429000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6" name="Текст 22">
            <a:extLst>
              <a:ext uri="{FF2B5EF4-FFF2-40B4-BE49-F238E27FC236}">
                <a16:creationId xmlns=""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32304"/>
            <a:ext cx="1826631" cy="776287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lang="ru-RU" sz="18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7" name="Текст 22">
            <a:extLst>
              <a:ext uri="{FF2B5EF4-FFF2-40B4-BE49-F238E27FC236}">
                <a16:creationId xmlns=""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429000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8" name="Текст 22">
            <a:extLst>
              <a:ext uri="{FF2B5EF4-FFF2-40B4-BE49-F238E27FC236}">
                <a16:creationId xmlns=""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2304"/>
            <a:ext cx="1826631" cy="776287"/>
          </a:xfrm>
          <a:prstGeom prst="rect">
            <a:avLst/>
          </a:prstGeom>
        </p:spPr>
        <p:txBody>
          <a:bodyPr rtlCol="0" anchor="ctr"/>
          <a:lstStyle>
            <a:lvl1pPr marL="0" indent="0">
              <a:buNone/>
              <a:defRPr lang="ru-RU" sz="1800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  <p:sp>
        <p:nvSpPr>
          <p:cNvPr id="39" name="Текст 22">
            <a:extLst>
              <a:ext uri="{FF2B5EF4-FFF2-40B4-BE49-F238E27FC236}">
                <a16:creationId xmlns=""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429000"/>
            <a:ext cx="1826631" cy="1527689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lang="ru-RU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/>
              <a:t>Добавьте 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13745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">
            <a:extLst>
              <a:ext uri="{FF2B5EF4-FFF2-40B4-BE49-F238E27FC236}">
                <a16:creationId xmlns="" xmlns:a16="http://schemas.microsoft.com/office/drawing/2014/main" id="{A750E0F3-3708-7BB7-7A9E-123ED3BA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69848" y="1664208"/>
            <a:ext cx="1408176" cy="246888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400"/>
            </a:lvl1pPr>
          </a:lstStyle>
          <a:p>
            <a:pPr rtl="0"/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0664" y="4956048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=""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0664" y="5431536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8" name="Рисунок 9">
            <a:extLst>
              <a:ext uri="{FF2B5EF4-FFF2-40B4-BE49-F238E27FC236}">
                <a16:creationId xmlns=""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236976" y="1664208"/>
            <a:ext cx="1408176" cy="246888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400"/>
            </a:lvl1pPr>
          </a:lstStyle>
          <a:p>
            <a:pPr rtl="0"/>
            <a:endParaRPr lang="ru-RU" dirty="0"/>
          </a:p>
        </p:txBody>
      </p:sp>
      <p:sp>
        <p:nvSpPr>
          <p:cNvPr id="11" name="Текст 17">
            <a:extLst>
              <a:ext uri="{FF2B5EF4-FFF2-40B4-BE49-F238E27FC236}">
                <a16:creationId xmlns=""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07792" y="4956048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07792" y="5431536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29" name="Рисунок 9">
            <a:extLst>
              <a:ext uri="{FF2B5EF4-FFF2-40B4-BE49-F238E27FC236}">
                <a16:creationId xmlns=""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404104" y="1664208"/>
            <a:ext cx="1408176" cy="246888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400"/>
            </a:lvl1pPr>
          </a:lstStyle>
          <a:p>
            <a:pPr rtl="0"/>
            <a:endParaRPr lang="ru-RU" dirty="0"/>
          </a:p>
        </p:txBody>
      </p:sp>
      <p:sp>
        <p:nvSpPr>
          <p:cNvPr id="14" name="Текст 17">
            <a:extLst>
              <a:ext uri="{FF2B5EF4-FFF2-40B4-BE49-F238E27FC236}">
                <a16:creationId xmlns=""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74920" y="4956048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=""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74920" y="5431536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7" name="Рисунок 9">
            <a:extLst>
              <a:ext uri="{FF2B5EF4-FFF2-40B4-BE49-F238E27FC236}">
                <a16:creationId xmlns=""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571232" y="1664208"/>
            <a:ext cx="1408176" cy="246888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400"/>
            </a:lvl1pPr>
          </a:lstStyle>
          <a:p>
            <a:pPr rtl="0"/>
            <a:endParaRPr lang="ru-RU" dirty="0"/>
          </a:p>
        </p:txBody>
      </p:sp>
      <p:sp>
        <p:nvSpPr>
          <p:cNvPr id="33" name="Текст 17">
            <a:extLst>
              <a:ext uri="{FF2B5EF4-FFF2-40B4-BE49-F238E27FC236}">
                <a16:creationId xmlns=""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42048" y="4956048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=""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42048" y="5431536"/>
            <a:ext cx="2069690" cy="672127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8" name="Рисунок 9">
            <a:extLst>
              <a:ext uri="{FF2B5EF4-FFF2-40B4-BE49-F238E27FC236}">
                <a16:creationId xmlns=""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9738360" y="1664208"/>
            <a:ext cx="1408176" cy="246888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400"/>
            </a:lvl1pPr>
          </a:lstStyle>
          <a:p>
            <a:pPr rtl="0"/>
            <a:endParaRPr lang="ru-RU" dirty="0"/>
          </a:p>
        </p:txBody>
      </p:sp>
      <p:sp>
        <p:nvSpPr>
          <p:cNvPr id="35" name="Текст 17">
            <a:extLst>
              <a:ext uri="{FF2B5EF4-FFF2-40B4-BE49-F238E27FC236}">
                <a16:creationId xmlns=""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409176" y="4956048"/>
            <a:ext cx="2069690" cy="47514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lang="ru-RU" sz="1600" cap="all" spc="2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имя</a:t>
            </a:r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09176" y="5431536"/>
            <a:ext cx="2069690" cy="695361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00000"/>
              </a:lnSpc>
              <a:buNone/>
              <a:defRPr lang="ru-RU" sz="1200" b="0" i="0" cap="none" spc="200" baseline="0"/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C3EAB4BA-80BD-7371-B929-19121B20BF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44474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D5AB06E-DF62-F8F9-5394-965FE9EF66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88188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2499703C-0E17-F953-C69A-F4BE3C334F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9959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964C6290-D338-8FBA-9D0B-CAF45DE680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39717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4104D8C7-8727-8343-DFC8-E415C809B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78565" y="4278429"/>
            <a:ext cx="0" cy="4157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5886F38-E337-4504-BF25-D65176023E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1314"/>
            <a:ext cx="12192000" cy="3806686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772924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и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24" y="502920"/>
            <a:ext cx="5010912" cy="1627632"/>
          </a:xfrm>
          <a:prstGeom prst="rect">
            <a:avLst/>
          </a:prstGeom>
          <a:noFill/>
        </p:spPr>
        <p:txBody>
          <a:bodyPr lIns="91440" tIns="45720" rIns="91440" bIns="45720" rtlCol="0" anchor="t" anchorCtr="0"/>
          <a:lstStyle>
            <a:lvl1pPr>
              <a:defRPr lang="ru-RU"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5" name="Рисунок 2">
            <a:extLst>
              <a:ext uri="{FF2B5EF4-FFF2-40B4-BE49-F238E27FC236}">
                <a16:creationId xmlns=""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496" y="2752344"/>
            <a:ext cx="3602736" cy="325526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600" spc="400" baseline="0"/>
            </a:lvl1pPr>
          </a:lstStyle>
          <a:p>
            <a:pPr rtl="0"/>
            <a:endParaRPr lang="ru-RU" dirty="0"/>
          </a:p>
        </p:txBody>
      </p:sp>
      <p:sp>
        <p:nvSpPr>
          <p:cNvPr id="9" name="Текст 11">
            <a:extLst>
              <a:ext uri="{FF2B5EF4-FFF2-40B4-BE49-F238E27FC236}">
                <a16:creationId xmlns=""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0288" y="1911096"/>
            <a:ext cx="2350008" cy="99669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lIns="1371600" bIns="365760" rtlCol="0" anchor="ctr"/>
          <a:lstStyle>
            <a:lvl1pPr marL="0" indent="0" algn="l">
              <a:buNone/>
              <a:defRPr lang="ru-RU" sz="2000" i="0" cap="none" spc="200" baseline="0">
                <a:noFill/>
                <a:latin typeface="+mj-lt"/>
              </a:defRPr>
            </a:lvl1pPr>
          </a:lstStyle>
          <a:p>
            <a:pPr lvl="0" rtl="0"/>
            <a:r>
              <a:rPr lang="ru-RU"/>
              <a:t>Заголовок слайда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B1F8DE9-CF33-BBAF-FFA6-1487D09E6B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6136" y="0"/>
            <a:ext cx="3602736" cy="325526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600" spc="400" baseline="0"/>
            </a:lvl1pPr>
          </a:lstStyle>
          <a:p>
            <a:pPr rtl="0"/>
            <a:endParaRPr lang="ru-RU" dirty="0"/>
          </a:p>
        </p:txBody>
      </p:sp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E37F6F0D-FCD4-63B1-5371-FFB63A75BB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946136" y="3602736"/>
            <a:ext cx="3602736" cy="325526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z="1600" spc="400" baseline="0"/>
            </a:lvl1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307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="" xmlns:a16="http://schemas.microsoft.com/office/drawing/2014/main" id="{9A62FB8A-A588-91BB-620B-64E5D2090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 rtlCol="0"/>
          <a:lstStyle>
            <a:lvl1pPr algn="ctr">
              <a:defRPr lang="ru-RU" sz="3200" cap="all" spc="2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7B9DAAC-E781-43E6-913C-893B8D6754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655546"/>
            <a:ext cx="12192001" cy="5202454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=""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6584" y="2276856"/>
            <a:ext cx="2743200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=""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86584" y="2916936"/>
            <a:ext cx="2743200" cy="256032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2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=""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00" y="2276856"/>
            <a:ext cx="2743200" cy="42236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2000" b="0" i="0" spc="200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добавить подзаголовок здесь </a:t>
            </a:r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8000" y="2916936"/>
            <a:ext cx="2743200" cy="256032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lang="ru-RU" sz="1200" spc="50" baseline="0"/>
            </a:lvl1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4" name="Рисунок 5">
            <a:extLst>
              <a:ext uri="{FF2B5EF4-FFF2-40B4-BE49-F238E27FC236}">
                <a16:creationId xmlns="" xmlns:a16="http://schemas.microsoft.com/office/drawing/2014/main" id="{9C76B36E-858A-1EFF-2A70-C8D5ADDC0C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lang="ru-RU" spc="400" baseline="0"/>
            </a:lvl1pPr>
          </a:lstStyle>
          <a:p>
            <a:pPr rtl="0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52777FD6-2BEA-C70A-1C6D-8885D53E9B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2470543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47ABE26A-0746-BC10-0802-C29EAD6C23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968402" y="2771478"/>
            <a:ext cx="60725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917920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7" r:id="rId4"/>
    <p:sldLayoutId id="2147483656" r:id="rId5"/>
    <p:sldLayoutId id="2147483652" r:id="rId6"/>
    <p:sldLayoutId id="214748365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26" y="406957"/>
            <a:ext cx="5278514" cy="2862225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«средняя школа №23 города ельца»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926" y="3711095"/>
            <a:ext cx="5278514" cy="618142"/>
          </a:xfrm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ПРОЕКТА «ОПТИМИЗАЦИЯ ПРОЦЕССА СОСТАВЛЕНИЯ СОЦИАЛЬНОГО ПАСПОРТА ШКОЛЫ»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6" name="Picture 2" descr="C:\Users\User\AppData\Local\Temp\Rar$DIa1732.3896\LPE_56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243" y="1505119"/>
            <a:ext cx="5154626" cy="336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951" y="161839"/>
            <a:ext cx="666311" cy="84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65" y="89010"/>
            <a:ext cx="742723" cy="91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256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6902" y="453154"/>
            <a:ext cx="1128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ПРОЕКТА «ОПТИМИЗАЦИЯ ПРОЦЕССА СОСТАВЛЕНИЯ СОЦИАЛЬНОГО ПАСПОРТА ШКОЛЫ»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7352" y="914702"/>
            <a:ext cx="8318613" cy="594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179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6442" y="380326"/>
            <a:ext cx="1112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ТЕКУЩЕГО СОСТОЯНИЯ СОСТАВЛЕНИЯ СОЦИАЛЬНОГО ПАСПОРТА ШКОЛЫ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376279" y="1132885"/>
            <a:ext cx="380326" cy="120571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5094" y="1124790"/>
            <a:ext cx="463204" cy="154557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068149" y="1058705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2251643"/>
              </p:ext>
            </p:extLst>
          </p:nvPr>
        </p:nvGraphicFramePr>
        <p:xfrm>
          <a:off x="1068148" y="1294726"/>
          <a:ext cx="1197621" cy="1097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2395242" y="1727648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782311" y="1058706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9216014"/>
              </p:ext>
            </p:extLst>
          </p:nvPr>
        </p:nvGraphicFramePr>
        <p:xfrm>
          <a:off x="2782311" y="1301465"/>
          <a:ext cx="1197621" cy="127989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22439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Социальный педагог</a:t>
                      </a:r>
                      <a:endParaRPr lang="ru-RU" sz="800" dirty="0"/>
                    </a:p>
                  </a:txBody>
                  <a:tcPr/>
                </a:tc>
              </a:tr>
              <a:tr h="5150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Подготовка бланка социального паспорта</a:t>
                      </a:r>
                      <a:endParaRPr lang="ru-RU" sz="800" dirty="0"/>
                    </a:p>
                  </a:txBody>
                  <a:tcPr/>
                </a:tc>
              </a:tr>
              <a:tr h="54043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60 минут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Пятно 1 19"/>
          <p:cNvSpPr/>
          <p:nvPr/>
        </p:nvSpPr>
        <p:spPr>
          <a:xfrm>
            <a:off x="3735823" y="1087025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но 1 20"/>
          <p:cNvSpPr/>
          <p:nvPr/>
        </p:nvSpPr>
        <p:spPr>
          <a:xfrm>
            <a:off x="3938124" y="131360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4472198" y="1058704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1746923"/>
              </p:ext>
            </p:extLst>
          </p:nvPr>
        </p:nvGraphicFramePr>
        <p:xfrm>
          <a:off x="4472198" y="1285282"/>
          <a:ext cx="1197621" cy="130006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19587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Социальный педагог</a:t>
                      </a:r>
                      <a:endParaRPr lang="ru-RU" sz="800" dirty="0"/>
                    </a:p>
                  </a:txBody>
                  <a:tcPr/>
                </a:tc>
              </a:tr>
              <a:tr h="75553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Раздача бланков </a:t>
                      </a:r>
                      <a:r>
                        <a:rPr lang="ru-RU" sz="800" dirty="0" err="1" smtClean="0"/>
                        <a:t>кл</a:t>
                      </a:r>
                      <a:r>
                        <a:rPr lang="ru-RU" sz="800" dirty="0" smtClean="0"/>
                        <a:t>. рук.,</a:t>
                      </a:r>
                      <a:r>
                        <a:rPr lang="ru-RU" sz="800" baseline="0" dirty="0" smtClean="0"/>
                        <a:t> знакомство с разделами социального паспорта, сообщение  сроков выполнения</a:t>
                      </a:r>
                      <a:endParaRPr lang="ru-RU" sz="800" dirty="0"/>
                    </a:p>
                  </a:txBody>
                  <a:tcPr/>
                </a:tc>
              </a:tr>
              <a:tr h="26374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4099964" y="1734390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6089255" y="1058703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16428868"/>
              </p:ext>
            </p:extLst>
          </p:nvPr>
        </p:nvGraphicFramePr>
        <p:xfrm>
          <a:off x="6089255" y="1304160"/>
          <a:ext cx="1197621" cy="127137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5191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Классный руководитель</a:t>
                      </a:r>
                      <a:endParaRPr lang="ru-RU" sz="900" dirty="0"/>
                    </a:p>
                  </a:txBody>
                  <a:tcPr/>
                </a:tc>
              </a:tr>
              <a:tr h="44684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Ознакомление</a:t>
                      </a:r>
                      <a:r>
                        <a:rPr lang="ru-RU" sz="800" baseline="0" dirty="0" smtClean="0"/>
                        <a:t> родителей, передача для заполнения</a:t>
                      </a:r>
                      <a:endParaRPr lang="ru-RU" sz="800" dirty="0"/>
                    </a:p>
                  </a:txBody>
                  <a:tcPr/>
                </a:tc>
              </a:tr>
              <a:tr h="44841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Стрелка вправо 27"/>
          <p:cNvSpPr/>
          <p:nvPr/>
        </p:nvSpPr>
        <p:spPr>
          <a:xfrm>
            <a:off x="5757482" y="173574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ятно 1 28"/>
          <p:cNvSpPr/>
          <p:nvPr/>
        </p:nvSpPr>
        <p:spPr>
          <a:xfrm>
            <a:off x="5360973" y="1051951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ятно 1 29"/>
          <p:cNvSpPr/>
          <p:nvPr/>
        </p:nvSpPr>
        <p:spPr>
          <a:xfrm>
            <a:off x="5628009" y="1139590"/>
            <a:ext cx="232643" cy="242762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ятно 1 30"/>
          <p:cNvSpPr/>
          <p:nvPr/>
        </p:nvSpPr>
        <p:spPr>
          <a:xfrm>
            <a:off x="7123689" y="1087024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Пятно 1 31"/>
          <p:cNvSpPr/>
          <p:nvPr/>
        </p:nvSpPr>
        <p:spPr>
          <a:xfrm>
            <a:off x="7253162" y="1246130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771050" y="1058702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9492518"/>
              </p:ext>
            </p:extLst>
          </p:nvPr>
        </p:nvGraphicFramePr>
        <p:xfrm>
          <a:off x="7771050" y="1308201"/>
          <a:ext cx="1197621" cy="132980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Родитель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Заполнение бланка</a:t>
                      </a:r>
                      <a:endParaRPr lang="ru-RU" sz="800" dirty="0"/>
                    </a:p>
                  </a:txBody>
                  <a:tcPr/>
                </a:tc>
              </a:tr>
              <a:tr h="67165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30 минут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Стрелка вправо 34"/>
          <p:cNvSpPr/>
          <p:nvPr/>
        </p:nvSpPr>
        <p:spPr>
          <a:xfrm>
            <a:off x="7418372" y="1734390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ятно 1 35"/>
          <p:cNvSpPr/>
          <p:nvPr/>
        </p:nvSpPr>
        <p:spPr>
          <a:xfrm>
            <a:off x="8809528" y="1155775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ятно 1 36"/>
          <p:cNvSpPr/>
          <p:nvPr/>
        </p:nvSpPr>
        <p:spPr>
          <a:xfrm>
            <a:off x="8961928" y="1416063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9428569" y="1087025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5202594"/>
              </p:ext>
            </p:extLst>
          </p:nvPr>
        </p:nvGraphicFramePr>
        <p:xfrm>
          <a:off x="9428569" y="1331126"/>
          <a:ext cx="1197621" cy="128260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Родитель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Передача заполненного бланка </a:t>
                      </a:r>
                      <a:r>
                        <a:rPr lang="ru-RU" sz="900" dirty="0" err="1" smtClean="0"/>
                        <a:t>кл</a:t>
                      </a:r>
                      <a:r>
                        <a:rPr lang="ru-RU" sz="900" dirty="0" smtClean="0"/>
                        <a:t>. рук.</a:t>
                      </a:r>
                      <a:endParaRPr lang="ru-RU" sz="900" dirty="0"/>
                    </a:p>
                  </a:txBody>
                  <a:tcPr/>
                </a:tc>
              </a:tr>
              <a:tr h="45060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 дня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Стрелка вправо 39"/>
          <p:cNvSpPr/>
          <p:nvPr/>
        </p:nvSpPr>
        <p:spPr>
          <a:xfrm>
            <a:off x="9068473" y="1765409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ятно 1 40"/>
          <p:cNvSpPr/>
          <p:nvPr/>
        </p:nvSpPr>
        <p:spPr>
          <a:xfrm>
            <a:off x="10418494" y="1139589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Пятно 1 41"/>
          <p:cNvSpPr/>
          <p:nvPr/>
        </p:nvSpPr>
        <p:spPr>
          <a:xfrm>
            <a:off x="10677439" y="138235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Блок-схема: процесс 42"/>
          <p:cNvSpPr/>
          <p:nvPr/>
        </p:nvSpPr>
        <p:spPr>
          <a:xfrm>
            <a:off x="1068149" y="2756684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3235164"/>
              </p:ext>
            </p:extLst>
          </p:nvPr>
        </p:nvGraphicFramePr>
        <p:xfrm>
          <a:off x="1068149" y="1294703"/>
          <a:ext cx="1197621" cy="132522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Заместитель директора</a:t>
                      </a:r>
                      <a:endParaRPr lang="ru-RU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Информирование  о подготовке социального паспорта </a:t>
                      </a:r>
                      <a:endParaRPr lang="ru-RU" sz="800" dirty="0"/>
                    </a:p>
                  </a:txBody>
                  <a:tcPr/>
                </a:tc>
              </a:tr>
              <a:tr h="53274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 минуты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5" name="Пятно 1 44"/>
          <p:cNvSpPr/>
          <p:nvPr/>
        </p:nvSpPr>
        <p:spPr>
          <a:xfrm>
            <a:off x="2082348" y="2774209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0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8733134"/>
              </p:ext>
            </p:extLst>
          </p:nvPr>
        </p:nvGraphicFramePr>
        <p:xfrm>
          <a:off x="1060057" y="3000786"/>
          <a:ext cx="1197621" cy="160923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Классный</a:t>
                      </a:r>
                      <a:r>
                        <a:rPr lang="ru-RU" sz="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руководитель</a:t>
                      </a:r>
                      <a:endParaRPr lang="ru-RU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Уточнение данных, корректировка, формирование сводной</a:t>
                      </a:r>
                      <a:r>
                        <a:rPr lang="ru-RU" sz="800" baseline="0" dirty="0" smtClean="0"/>
                        <a:t> таблицы социального паспорта класса, распечатка социального паспорта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</a:t>
                      </a:r>
                      <a:r>
                        <a:rPr lang="ru-RU" sz="900" baseline="0" dirty="0" smtClean="0"/>
                        <a:t> часа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7" name="Пятно 1 46"/>
          <p:cNvSpPr/>
          <p:nvPr/>
        </p:nvSpPr>
        <p:spPr>
          <a:xfrm>
            <a:off x="2279256" y="2989966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10765102" y="1765409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756605" y="3656247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процесс 49"/>
          <p:cNvSpPr/>
          <p:nvPr/>
        </p:nvSpPr>
        <p:spPr>
          <a:xfrm>
            <a:off x="2639352" y="2774208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9574638"/>
              </p:ext>
            </p:extLst>
          </p:nvPr>
        </p:nvGraphicFramePr>
        <p:xfrm>
          <a:off x="2639352" y="3000786"/>
          <a:ext cx="1197621" cy="161167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Классный руководитель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Передача социального паспорта класса социальному</a:t>
                      </a:r>
                      <a:r>
                        <a:rPr lang="ru-RU" sz="900" baseline="0" dirty="0" smtClean="0"/>
                        <a:t> педагогу</a:t>
                      </a:r>
                      <a:endParaRPr lang="ru-RU" sz="900" dirty="0"/>
                    </a:p>
                  </a:txBody>
                  <a:tcPr/>
                </a:tc>
              </a:tr>
              <a:tr h="46867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" name="Стрелка вправо 51"/>
          <p:cNvSpPr/>
          <p:nvPr/>
        </p:nvSpPr>
        <p:spPr>
          <a:xfrm>
            <a:off x="2309600" y="3667037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>
            <a:off x="3872713" y="3684572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540427" y="3027766"/>
            <a:ext cx="503730" cy="1471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7545485" y="2941349"/>
            <a:ext cx="463204" cy="17424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6560621"/>
              </p:ext>
            </p:extLst>
          </p:nvPr>
        </p:nvGraphicFramePr>
        <p:xfrm>
          <a:off x="8259943" y="3617140"/>
          <a:ext cx="3773586" cy="28584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58511"/>
                <a:gridCol w="2615075"/>
              </a:tblGrid>
              <a:tr h="633414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УСЛОВНЫЕ ОБОЗНАЧЕНИЯ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Временные</a:t>
                      </a:r>
                      <a:r>
                        <a:rPr lang="ru-RU" baseline="0" dirty="0" smtClean="0"/>
                        <a:t> потери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Потеря данных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Отказ родителей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Бумажные расходы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Излишняя</a:t>
                      </a:r>
                      <a:r>
                        <a:rPr lang="ru-RU" baseline="0" dirty="0" smtClean="0"/>
                        <a:t> информация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ВПП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 дней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" name="Пятно 1 57"/>
          <p:cNvSpPr/>
          <p:nvPr/>
        </p:nvSpPr>
        <p:spPr>
          <a:xfrm>
            <a:off x="8718485" y="429930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ятно 1 58"/>
          <p:cNvSpPr/>
          <p:nvPr/>
        </p:nvSpPr>
        <p:spPr>
          <a:xfrm>
            <a:off x="8723876" y="4683838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ятно 1 59"/>
          <p:cNvSpPr/>
          <p:nvPr/>
        </p:nvSpPr>
        <p:spPr>
          <a:xfrm>
            <a:off x="8721181" y="502515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ятно 1 60"/>
          <p:cNvSpPr/>
          <p:nvPr/>
        </p:nvSpPr>
        <p:spPr>
          <a:xfrm>
            <a:off x="8718486" y="5423008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8735339" y="4298630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15791" y="4663191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15791" y="4999942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15791" y="5397798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26339" y="980573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82311" y="987324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73884" y="987324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89255" y="971109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4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71050" y="987328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428569" y="998111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6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68149" y="2685306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7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639352" y="2702830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8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Стрелка вправо 75"/>
          <p:cNvSpPr/>
          <p:nvPr/>
        </p:nvSpPr>
        <p:spPr>
          <a:xfrm>
            <a:off x="807180" y="1641289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TextBox 77"/>
          <p:cNvSpPr txBox="1"/>
          <p:nvPr/>
        </p:nvSpPr>
        <p:spPr>
          <a:xfrm>
            <a:off x="3747286" y="1059938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938124" y="1288390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Пятно 1 81"/>
          <p:cNvSpPr/>
          <p:nvPr/>
        </p:nvSpPr>
        <p:spPr>
          <a:xfrm>
            <a:off x="8704328" y="5791573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8704328" y="5766363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Пятно 1 83"/>
          <p:cNvSpPr/>
          <p:nvPr/>
        </p:nvSpPr>
        <p:spPr>
          <a:xfrm>
            <a:off x="5731180" y="1472707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72436" y="1036602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Пятно 1 87"/>
          <p:cNvSpPr/>
          <p:nvPr/>
        </p:nvSpPr>
        <p:spPr>
          <a:xfrm>
            <a:off x="7428489" y="1407991"/>
            <a:ext cx="233993" cy="21041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89" name="Пятно 1 88"/>
          <p:cNvSpPr/>
          <p:nvPr/>
        </p:nvSpPr>
        <p:spPr>
          <a:xfrm>
            <a:off x="8567103" y="1132841"/>
            <a:ext cx="233993" cy="21041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Пятно 1 89"/>
          <p:cNvSpPr/>
          <p:nvPr/>
        </p:nvSpPr>
        <p:spPr>
          <a:xfrm>
            <a:off x="9091400" y="122715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Пятно 1 90"/>
          <p:cNvSpPr/>
          <p:nvPr/>
        </p:nvSpPr>
        <p:spPr>
          <a:xfrm>
            <a:off x="10750267" y="1131499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Пятно 1 92"/>
          <p:cNvSpPr/>
          <p:nvPr/>
        </p:nvSpPr>
        <p:spPr>
          <a:xfrm>
            <a:off x="1886457" y="2941349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Пятно 1 93"/>
          <p:cNvSpPr/>
          <p:nvPr/>
        </p:nvSpPr>
        <p:spPr>
          <a:xfrm>
            <a:off x="2063132" y="3167926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Пятно 1 94"/>
          <p:cNvSpPr/>
          <p:nvPr/>
        </p:nvSpPr>
        <p:spPr>
          <a:xfrm>
            <a:off x="3760775" y="2941349"/>
            <a:ext cx="233993" cy="210410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Блок-схема: процесс 95"/>
          <p:cNvSpPr/>
          <p:nvPr/>
        </p:nvSpPr>
        <p:spPr>
          <a:xfrm>
            <a:off x="4174142" y="2774208"/>
            <a:ext cx="948116" cy="22657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9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7" name="Таблица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7658366"/>
              </p:ext>
            </p:extLst>
          </p:nvPr>
        </p:nvGraphicFramePr>
        <p:xfrm>
          <a:off x="4174815" y="3012833"/>
          <a:ext cx="1263033" cy="16158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63033"/>
              </a:tblGrid>
              <a:tr h="33225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Социальный педагог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6684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Подготовка сводной таблицы социального паспорта школы, </a:t>
                      </a:r>
                      <a:r>
                        <a:rPr lang="ru-RU" sz="900" baseline="0" dirty="0" smtClean="0"/>
                        <a:t>распечатка социального паспорта</a:t>
                      </a:r>
                      <a:endParaRPr lang="ru-RU" sz="900" dirty="0"/>
                    </a:p>
                  </a:txBody>
                  <a:tcPr/>
                </a:tc>
              </a:tr>
              <a:tr h="23200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часов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8" name="Блок-схема: процесс 97"/>
          <p:cNvSpPr/>
          <p:nvPr/>
        </p:nvSpPr>
        <p:spPr>
          <a:xfrm>
            <a:off x="5824237" y="2774209"/>
            <a:ext cx="948116" cy="22657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10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5018802"/>
              </p:ext>
            </p:extLst>
          </p:nvPr>
        </p:nvGraphicFramePr>
        <p:xfrm>
          <a:off x="5787152" y="3002015"/>
          <a:ext cx="1197621" cy="16967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40304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Социальный педагог</a:t>
                      </a:r>
                      <a:endParaRPr lang="ru-RU" sz="9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0533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Передача социального паспорта заместителю директора</a:t>
                      </a:r>
                      <a:endParaRPr lang="ru-RU" sz="900" dirty="0"/>
                    </a:p>
                  </a:txBody>
                  <a:tcPr/>
                </a:tc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0" name="Стрелка вправо 99"/>
          <p:cNvSpPr/>
          <p:nvPr/>
        </p:nvSpPr>
        <p:spPr>
          <a:xfrm>
            <a:off x="5479655" y="3709782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трелка вправо 100"/>
          <p:cNvSpPr/>
          <p:nvPr/>
        </p:nvSpPr>
        <p:spPr>
          <a:xfrm>
            <a:off x="7131107" y="3752003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ятно 1 101"/>
          <p:cNvSpPr/>
          <p:nvPr/>
        </p:nvSpPr>
        <p:spPr>
          <a:xfrm>
            <a:off x="5162719" y="2869972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0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Пятно 1 102"/>
          <p:cNvSpPr/>
          <p:nvPr/>
        </p:nvSpPr>
        <p:spPr>
          <a:xfrm>
            <a:off x="5375811" y="3095162"/>
            <a:ext cx="232643" cy="242762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46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676" y="281198"/>
            <a:ext cx="8062814" cy="978408"/>
          </a:xfrm>
        </p:spPr>
        <p:txBody>
          <a:bodyPr/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ПИРАМИДА ПРОБЛЕМ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418860349"/>
              </p:ext>
            </p:extLst>
          </p:nvPr>
        </p:nvGraphicFramePr>
        <p:xfrm>
          <a:off x="753459" y="1602222"/>
          <a:ext cx="5040438" cy="43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690681" y="982494"/>
            <a:ext cx="5661497" cy="7198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6894" y="1893651"/>
            <a:ext cx="5661497" cy="723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b="1" u="sng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уровень 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проблемы не выявлены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58775" y="2859932"/>
            <a:ext cx="5661497" cy="30836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b="1" u="sng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образовательного учреждения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endParaRPr b="1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Char char="-"/>
            </a:pP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длительный и трудоемкий процесс сбора и обработки информации ручным способом;</a:t>
            </a:r>
          </a:p>
          <a:p>
            <a:pPr algn="ctr">
              <a:buFontTx/>
              <a:buChar char="-"/>
            </a:pPr>
            <a:r>
              <a:rPr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лительное время ожидания получения информации от родителей (законных представителей);</a:t>
            </a:r>
          </a:p>
          <a:p>
            <a:pPr algn="ctr">
              <a:buFontTx/>
              <a:buChar char="-"/>
            </a:pPr>
            <a:r>
              <a:rPr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ублирование процесса  оформления полученной информации;</a:t>
            </a:r>
          </a:p>
          <a:p>
            <a:pPr algn="ctr">
              <a:buFontTx/>
              <a:buChar char="-"/>
            </a:pP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 большого количества бумаги.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2511" y="1128408"/>
            <a:ext cx="503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u="sng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уровень</a:t>
            </a:r>
            <a:r>
              <a:rPr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проблемы не выявлены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77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430" y="119358"/>
            <a:ext cx="9883522" cy="978408"/>
          </a:xfrm>
        </p:spPr>
        <p:txBody>
          <a:bodyPr/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ПРОБЛЕМ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88024" y="1322780"/>
          <a:ext cx="10886332" cy="359357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43166"/>
                <a:gridCol w="5443166"/>
              </a:tblGrid>
              <a:tr h="37956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Проблема 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Способ решения проблемы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003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Длительный и трудоемкий процесс сбора и обработки информации ручным способом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Подготовка бланка социального паспорта в электронном формате</a:t>
                      </a:r>
                      <a:endParaRPr lang="ru-RU" dirty="0"/>
                    </a:p>
                  </a:txBody>
                  <a:tcPr/>
                </a:tc>
              </a:tr>
              <a:tr h="567046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Длительное время ожидания получения информации от родителей (законных представителей)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Заполнение родителями бланка в </a:t>
                      </a:r>
                      <a:r>
                        <a:rPr lang="ru-RU" dirty="0" err="1" smtClean="0"/>
                        <a:t>Яндекс</a:t>
                      </a:r>
                      <a:r>
                        <a:rPr lang="en-US" dirty="0" smtClean="0"/>
                        <a:t>-</a:t>
                      </a:r>
                      <a:r>
                        <a:rPr lang="ru-RU" dirty="0" smtClean="0"/>
                        <a:t>таблице</a:t>
                      </a:r>
                      <a:r>
                        <a:rPr lang="ru-RU" baseline="0" dirty="0" smtClean="0"/>
                        <a:t> по ссылке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ТЗ для системы «БАРС»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5603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Затраты времени при передаче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заполненных бланков на бумажных носителях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Автоматический подсчет информации</a:t>
                      </a:r>
                      <a:endParaRPr lang="ru-RU" dirty="0"/>
                    </a:p>
                  </a:txBody>
                  <a:tcPr/>
                </a:tc>
              </a:tr>
              <a:tr h="65175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Расход большого количества бумаги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Весь процесс реализуется в электронном виде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441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6442" y="380326"/>
            <a:ext cx="1112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ИДЕАЛЬНОГО СОСТОЯНИЯ ПРОЦЕССА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376279" y="1666959"/>
            <a:ext cx="380326" cy="120571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3186" y="1618407"/>
            <a:ext cx="463204" cy="130281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068149" y="1058705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1917366"/>
              </p:ext>
            </p:extLst>
          </p:nvPr>
        </p:nvGraphicFramePr>
        <p:xfrm>
          <a:off x="1068148" y="1294726"/>
          <a:ext cx="1197621" cy="1097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2403334" y="209988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782311" y="1058706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3244240"/>
              </p:ext>
            </p:extLst>
          </p:nvPr>
        </p:nvGraphicFramePr>
        <p:xfrm>
          <a:off x="2782311" y="1301465"/>
          <a:ext cx="1197621" cy="18220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Классный руководитель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Заполняет всю необходимую информацию об обучающихся с электронной системе «Барс»</a:t>
                      </a:r>
                      <a:endParaRPr lang="ru-RU" sz="900" dirty="0"/>
                    </a:p>
                  </a:txBody>
                  <a:tcPr/>
                </a:tc>
              </a:tr>
              <a:tr h="54190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 час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Блок-схема: процесс 22"/>
          <p:cNvSpPr/>
          <p:nvPr/>
        </p:nvSpPr>
        <p:spPr>
          <a:xfrm>
            <a:off x="4472198" y="1058704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9204374"/>
              </p:ext>
            </p:extLst>
          </p:nvPr>
        </p:nvGraphicFramePr>
        <p:xfrm>
          <a:off x="4472198" y="1285281"/>
          <a:ext cx="1197621" cy="17735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Технический специалист</a:t>
                      </a:r>
                      <a:endParaRPr lang="ru-RU" sz="900" b="1" dirty="0">
                        <a:effectLst/>
                      </a:endParaRPr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Формирует отчет социального паспорта и передает</a:t>
                      </a:r>
                      <a:r>
                        <a:rPr lang="ru-RU" sz="900" baseline="0" dirty="0" smtClean="0"/>
                        <a:t> социальному педагогу</a:t>
                      </a:r>
                      <a:endParaRPr lang="ru-RU" sz="900" dirty="0"/>
                    </a:p>
                  </a:txBody>
                  <a:tcPr/>
                </a:tc>
              </a:tr>
              <a:tr h="49334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20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4075687" y="2098532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6089255" y="1058703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731630"/>
              </p:ext>
            </p:extLst>
          </p:nvPr>
        </p:nvGraphicFramePr>
        <p:xfrm>
          <a:off x="6089255" y="1304159"/>
          <a:ext cx="1197621" cy="17463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Социальный педагог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Анализирует полученные результаты и передает социальный</a:t>
                      </a:r>
                      <a:r>
                        <a:rPr lang="ru-RU" sz="900" baseline="0" dirty="0" smtClean="0"/>
                        <a:t> паспорт зам. директора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30</a:t>
                      </a:r>
                      <a:r>
                        <a:rPr lang="ru-RU" sz="900" baseline="0" dirty="0" smtClean="0"/>
                        <a:t>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Стрелка вправо 27"/>
          <p:cNvSpPr/>
          <p:nvPr/>
        </p:nvSpPr>
        <p:spPr>
          <a:xfrm>
            <a:off x="5733205" y="2075606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7377912" y="205807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323880"/>
              </p:ext>
            </p:extLst>
          </p:nvPr>
        </p:nvGraphicFramePr>
        <p:xfrm>
          <a:off x="1068149" y="1294703"/>
          <a:ext cx="1197621" cy="18045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Заместитель директора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Сообщает о подготовке социального паспорта школы</a:t>
                      </a:r>
                      <a:endParaRPr lang="ru-RU" sz="800" dirty="0"/>
                    </a:p>
                  </a:txBody>
                  <a:tcPr/>
                </a:tc>
              </a:tr>
              <a:tr h="8596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 минуты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7685410" y="1372946"/>
            <a:ext cx="503730" cy="131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7705673" y="1251565"/>
            <a:ext cx="463204" cy="17424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6339" y="980573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82311" y="987324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73884" y="987324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89255" y="971109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4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Пятно 1 56"/>
          <p:cNvSpPr/>
          <p:nvPr/>
        </p:nvSpPr>
        <p:spPr>
          <a:xfrm>
            <a:off x="3814404" y="1279906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100"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Стрелка вправо 57"/>
          <p:cNvSpPr/>
          <p:nvPr/>
        </p:nvSpPr>
        <p:spPr>
          <a:xfrm>
            <a:off x="799763" y="213090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828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6442" y="380326"/>
            <a:ext cx="1112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ЦЕЛЕВОГО СОСТОЯНИЯ ПРОЕКТА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376279" y="1132885"/>
            <a:ext cx="380326" cy="120571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5094" y="1124790"/>
            <a:ext cx="463204" cy="154557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1068149" y="1058705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6044342"/>
              </p:ext>
            </p:extLst>
          </p:nvPr>
        </p:nvGraphicFramePr>
        <p:xfrm>
          <a:off x="1068148" y="1294726"/>
          <a:ext cx="1197621" cy="1097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Стрелка вправо 16"/>
          <p:cNvSpPr/>
          <p:nvPr/>
        </p:nvSpPr>
        <p:spPr>
          <a:xfrm>
            <a:off x="2395242" y="1727648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782311" y="1058706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63131123"/>
              </p:ext>
            </p:extLst>
          </p:nvPr>
        </p:nvGraphicFramePr>
        <p:xfrm>
          <a:off x="2782311" y="1301464"/>
          <a:ext cx="1197621" cy="16417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48199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Технический специалист </a:t>
                      </a:r>
                      <a:endParaRPr lang="ru-RU" sz="800" dirty="0"/>
                    </a:p>
                  </a:txBody>
                  <a:tcPr/>
                </a:tc>
              </a:tr>
              <a:tr h="48199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Готовит </a:t>
                      </a:r>
                      <a:r>
                        <a:rPr lang="ru-RU" sz="800" dirty="0" err="1" smtClean="0"/>
                        <a:t>Яндекс-</a:t>
                      </a:r>
                      <a:r>
                        <a:rPr lang="ru-RU" sz="800" baseline="0" dirty="0" err="1" smtClean="0"/>
                        <a:t>форму</a:t>
                      </a:r>
                      <a:r>
                        <a:rPr lang="ru-RU" sz="800" baseline="0" dirty="0" smtClean="0"/>
                        <a:t> социального паспорта и отправляет соц. педагогу</a:t>
                      </a:r>
                      <a:endParaRPr lang="ru-RU" sz="800" dirty="0"/>
                    </a:p>
                  </a:txBody>
                  <a:tcPr/>
                </a:tc>
              </a:tr>
              <a:tr h="58064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30</a:t>
                      </a:r>
                      <a:r>
                        <a:rPr lang="ru-RU" sz="800" baseline="0" dirty="0" smtClean="0"/>
                        <a:t> </a:t>
                      </a:r>
                      <a:r>
                        <a:rPr lang="ru-RU" sz="800" dirty="0" smtClean="0"/>
                        <a:t>минут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Пятно 1 19"/>
          <p:cNvSpPr/>
          <p:nvPr/>
        </p:nvSpPr>
        <p:spPr>
          <a:xfrm>
            <a:off x="3814404" y="1279906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4472198" y="1058704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0142619"/>
              </p:ext>
            </p:extLst>
          </p:nvPr>
        </p:nvGraphicFramePr>
        <p:xfrm>
          <a:off x="4465055" y="1290162"/>
          <a:ext cx="1197621" cy="16230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143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Социальный педагог</a:t>
                      </a:r>
                    </a:p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8858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/>
                        <a:t>Сообщает о подготовке социального паспорта </a:t>
                      </a:r>
                      <a:r>
                        <a:rPr lang="ru-RU" sz="800" dirty="0" err="1" smtClean="0"/>
                        <a:t>кл</a:t>
                      </a:r>
                      <a:r>
                        <a:rPr lang="ru-RU" sz="800" dirty="0" smtClean="0"/>
                        <a:t>. руководителей, знакомит с формой отчетности, отправляет ссылку </a:t>
                      </a:r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 минуты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Стрелка вправо 24"/>
          <p:cNvSpPr/>
          <p:nvPr/>
        </p:nvSpPr>
        <p:spPr>
          <a:xfrm>
            <a:off x="4099964" y="1734390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процесс 25"/>
          <p:cNvSpPr/>
          <p:nvPr/>
        </p:nvSpPr>
        <p:spPr>
          <a:xfrm>
            <a:off x="6089255" y="1058703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1188315"/>
              </p:ext>
            </p:extLst>
          </p:nvPr>
        </p:nvGraphicFramePr>
        <p:xfrm>
          <a:off x="6089255" y="1304160"/>
          <a:ext cx="1197621" cy="16470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0271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Классные руководители</a:t>
                      </a:r>
                      <a:endParaRPr lang="ru-RU" sz="800" dirty="0"/>
                    </a:p>
                  </a:txBody>
                  <a:tcPr/>
                </a:tc>
              </a:tr>
              <a:tr h="70175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Отправляют ссылку для</a:t>
                      </a:r>
                      <a:r>
                        <a:rPr lang="ru-RU" sz="900" baseline="0" dirty="0" smtClean="0"/>
                        <a:t> заполнения социального паспорта родителям</a:t>
                      </a:r>
                      <a:endParaRPr lang="ru-RU" sz="900" dirty="0"/>
                    </a:p>
                  </a:txBody>
                  <a:tcPr/>
                </a:tc>
              </a:tr>
              <a:tr h="5345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2 минуты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Стрелка вправо 27"/>
          <p:cNvSpPr/>
          <p:nvPr/>
        </p:nvSpPr>
        <p:spPr>
          <a:xfrm>
            <a:off x="5757482" y="173574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процесс 32"/>
          <p:cNvSpPr/>
          <p:nvPr/>
        </p:nvSpPr>
        <p:spPr>
          <a:xfrm>
            <a:off x="7771050" y="1058702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6904630"/>
              </p:ext>
            </p:extLst>
          </p:nvPr>
        </p:nvGraphicFramePr>
        <p:xfrm>
          <a:off x="7771050" y="1308201"/>
          <a:ext cx="1197621" cy="163502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Родители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Заполняют </a:t>
                      </a:r>
                      <a:r>
                        <a:rPr lang="ru-RU" sz="800" dirty="0" err="1" smtClean="0"/>
                        <a:t>Яндекс</a:t>
                      </a:r>
                      <a:r>
                        <a:rPr lang="en-US" sz="800" dirty="0" smtClean="0"/>
                        <a:t>-</a:t>
                      </a:r>
                      <a:r>
                        <a:rPr lang="ru-RU" sz="800" baseline="0" dirty="0" smtClean="0"/>
                        <a:t>форму социального паспорта </a:t>
                      </a:r>
                      <a:endParaRPr lang="ru-RU" sz="800" dirty="0"/>
                    </a:p>
                  </a:txBody>
                  <a:tcPr/>
                </a:tc>
              </a:tr>
              <a:tr h="84874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10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Стрелка вправо 34"/>
          <p:cNvSpPr/>
          <p:nvPr/>
        </p:nvSpPr>
        <p:spPr>
          <a:xfrm>
            <a:off x="7418372" y="1734390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9428569" y="1087025"/>
            <a:ext cx="736375" cy="22657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2290300"/>
              </p:ext>
            </p:extLst>
          </p:nvPr>
        </p:nvGraphicFramePr>
        <p:xfrm>
          <a:off x="9428569" y="1331126"/>
          <a:ext cx="1197621" cy="161209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Социальный педагог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Готовит сводную таблицу социального паспорта школы</a:t>
                      </a:r>
                      <a:endParaRPr lang="ru-RU" sz="800" dirty="0"/>
                    </a:p>
                  </a:txBody>
                  <a:tcPr/>
                </a:tc>
              </a:tr>
              <a:tr h="82582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60</a:t>
                      </a:r>
                      <a:r>
                        <a:rPr lang="ru-RU" sz="900" baseline="0" dirty="0" smtClean="0"/>
                        <a:t> минут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Стрелка вправо 39"/>
          <p:cNvSpPr/>
          <p:nvPr/>
        </p:nvSpPr>
        <p:spPr>
          <a:xfrm>
            <a:off x="9068473" y="1765409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процесс 42"/>
          <p:cNvSpPr/>
          <p:nvPr/>
        </p:nvSpPr>
        <p:spPr>
          <a:xfrm>
            <a:off x="1061005" y="3028950"/>
            <a:ext cx="736375" cy="2829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8278028"/>
              </p:ext>
            </p:extLst>
          </p:nvPr>
        </p:nvGraphicFramePr>
        <p:xfrm>
          <a:off x="1068149" y="1294703"/>
          <a:ext cx="1197621" cy="166281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Заместитель директора</a:t>
                      </a:r>
                      <a:endParaRPr lang="ru-RU" sz="9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Сообщает о подготовке социального паспорта школы</a:t>
                      </a:r>
                      <a:endParaRPr lang="ru-RU" sz="800" dirty="0"/>
                    </a:p>
                  </a:txBody>
                  <a:tcPr/>
                </a:tc>
              </a:tr>
              <a:tr h="71793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 минуты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7831034"/>
              </p:ext>
            </p:extLst>
          </p:nvPr>
        </p:nvGraphicFramePr>
        <p:xfrm>
          <a:off x="1038626" y="3329399"/>
          <a:ext cx="1197621" cy="111535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97621"/>
              </a:tblGrid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Социальный педагог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Передает готовую таблицу зам.директора</a:t>
                      </a:r>
                      <a:endParaRPr lang="ru-RU" sz="800" dirty="0"/>
                    </a:p>
                  </a:txBody>
                  <a:tcPr/>
                </a:tc>
              </a:tr>
              <a:tr h="32907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</a:t>
                      </a:r>
                      <a:r>
                        <a:rPr lang="ru-RU" sz="800" baseline="0" dirty="0" smtClean="0"/>
                        <a:t> минуты</a:t>
                      </a:r>
                      <a:endParaRPr lang="ru-RU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" name="Стрелка вправо 47"/>
          <p:cNvSpPr/>
          <p:nvPr/>
        </p:nvSpPr>
        <p:spPr>
          <a:xfrm>
            <a:off x="10765102" y="1765409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704975" y="3685710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2310571" y="3707141"/>
            <a:ext cx="244110" cy="1699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628962" y="3220015"/>
            <a:ext cx="503730" cy="1313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2642082" y="3099583"/>
            <a:ext cx="463204" cy="17424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6339" y="980573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82311" y="987324"/>
            <a:ext cx="81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473884" y="987324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89255" y="971109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4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71050" y="987328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5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428569" y="998111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6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25286" y="2942481"/>
            <a:ext cx="8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 7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18723" y="1267106"/>
            <a:ext cx="236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Пятно 1 57"/>
          <p:cNvSpPr/>
          <p:nvPr/>
        </p:nvSpPr>
        <p:spPr>
          <a:xfrm>
            <a:off x="8696200" y="1096111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9" name="Пятно 1 58"/>
          <p:cNvSpPr/>
          <p:nvPr/>
        </p:nvSpPr>
        <p:spPr>
          <a:xfrm>
            <a:off x="8938115" y="1334368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9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Пятно 1 59"/>
          <p:cNvSpPr/>
          <p:nvPr/>
        </p:nvSpPr>
        <p:spPr>
          <a:xfrm>
            <a:off x="10553342" y="1167987"/>
            <a:ext cx="258945" cy="226577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050" b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2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16" y="86990"/>
            <a:ext cx="8710179" cy="978408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МЕРОПРИЯТИЙ ПО ДОСТИЖЕНИЮ ЦЕЛЕВЫХ ПОКАЗАТЕЛЕЙ («ДОРОЖНАЯ КАРТА»)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05501" y="849142"/>
          <a:ext cx="11489790" cy="59215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58563"/>
                <a:gridCol w="6085210"/>
                <a:gridCol w="1982549"/>
                <a:gridCol w="2063468"/>
              </a:tblGrid>
              <a:tr h="58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Сроки реализации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Ответственный исполнитель команды проекта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Создание рабочей группы по реализации проекта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05.09.2024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Диагностика и анализ проблем деятельности образовательной организации в рамках проекта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05.09.2024-19.09.2024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Команда проекта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Проведение совещания с педагогами  «Реализация концепции проекта «Оптимизация  процесса составления Социального паспорта школы»»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20.09.2024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Изучение практик, инструментов, методов реализации бережливых проектов в образовательных организациях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21.09.2024-30.09.2024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Селезнева С.В., зам. директора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2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Картирование процесса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01.10.2024-11.10.2024 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Гришина Е.Н., руководитель ШМО классных руководителей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Проведение совещания с педагогами школы  «Поиск путей решения проблем в рамках проекта «Оптимизация  процесса составления Социального паспорта школы»»»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14.10.2024 -  18.10.2024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Разработка и согласование Паспорта проекта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21.10.2024-25.10.2024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Разработка «дорожной карты» реализации проекта: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28.10.2024-31.10.2024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Селезнева С.В., зам. директора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Реализация проекта, работа по созданию программного продукта: единой информационной  Яндекс-формы (онлайн-таблицы)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01.11.2024-01.12.2024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Грибов А.Ю., зам. директора,  учитель информатики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0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Внедрение улучшений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01.12.2024-10.12.2024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Лапина О.А., социальный педагог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86218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34070" y="719666"/>
          <a:ext cx="11215564" cy="173018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4011"/>
                <a:gridCol w="4903771"/>
                <a:gridCol w="2803891"/>
                <a:gridCol w="280389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Анализ, контроль и закрепление результатов проекта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10.12.2024-19.10.2024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Лапина О.А., социальный педагог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latin typeface="Times New Roman"/>
                          <a:ea typeface="Calibri"/>
                          <a:cs typeface="Times New Roman"/>
                        </a:rPr>
                        <a:t>Гришина Е.Н., руководитель ШМО классных руководителей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Совещание  с педагогами школы по итогам реализации проекта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19.12.2024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196330" algn="l"/>
                        </a:tabLs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Закрытие проекта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20.12.2024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Котова О.В., зам. директора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Мониторинг стабильности результатов: 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постоянно в  течение учебного года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Лапина О.А., социальный педагог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87">
      <a:dk1>
        <a:srgbClr val="000000"/>
      </a:dk1>
      <a:lt1>
        <a:srgbClr val="FFFFFF"/>
      </a:lt1>
      <a:dk2>
        <a:srgbClr val="BBAA9C"/>
      </a:dk2>
      <a:lt2>
        <a:srgbClr val="E7E6E6"/>
      </a:lt2>
      <a:accent1>
        <a:srgbClr val="668A60"/>
      </a:accent1>
      <a:accent2>
        <a:srgbClr val="702128"/>
      </a:accent2>
      <a:accent3>
        <a:srgbClr val="46708C"/>
      </a:accent3>
      <a:accent4>
        <a:srgbClr val="BB2606"/>
      </a:accent4>
      <a:accent5>
        <a:srgbClr val="F1910F"/>
      </a:accent5>
      <a:accent6>
        <a:srgbClr val="FBD5AD"/>
      </a:accent6>
      <a:hlink>
        <a:srgbClr val="6F2127"/>
      </a:hlink>
      <a:folHlink>
        <a:srgbClr val="BB2606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772</Words>
  <Application>Microsoft Office PowerPoint</Application>
  <PresentationFormat>Произвольный</PresentationFormat>
  <Paragraphs>227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Муниципальное бюджетное общеобразовательное учреждение  «средняя школа №23 города ельца»</vt:lpstr>
      <vt:lpstr>Слайд 2</vt:lpstr>
      <vt:lpstr>Слайд 3</vt:lpstr>
      <vt:lpstr>ПИРАМИДА ПРОБЛЕМ</vt:lpstr>
      <vt:lpstr>АНАЛИЗ ПРОБЛЕМ</vt:lpstr>
      <vt:lpstr>Слайд 6</vt:lpstr>
      <vt:lpstr>Слайд 7</vt:lpstr>
      <vt:lpstr>ПЛАН МЕРОПРИЯТИЙ ПО ДОСТИЖЕНИЮ ЦЕЛЕВЫХ ПОКАЗАТЕЛЕЙ («ДОРОЖНАЯ КАРТА»)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2023-02-03T18:15:18Z</dcterms:created>
  <dcterms:modified xsi:type="dcterms:W3CDTF">2024-11-26T12:04:51Z</dcterms:modified>
</cp:coreProperties>
</file>